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84785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n-US" sz="2000" b="1" dirty="0" err="1">
                <a:solidFill>
                  <a:srgbClr val="FF0000"/>
                </a:solidFill>
                <a:latin typeface="AcadNusx" pitchFamily="2" charset="0"/>
              </a:rPr>
              <a:t>m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oemzade</a:t>
            </a:r>
            <a:r>
              <a:rPr lang="en-US" sz="2000" b="1" dirty="0" smtClean="0">
                <a:solidFill>
                  <a:srgbClr val="FF0000"/>
                </a:solidFill>
                <a:latin typeface="AcadMtavr" pitchFamily="2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berlinis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biznesis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, 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teqnikisa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da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kulturis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universitetebSi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cadMtavr" pitchFamily="2" charset="0"/>
              </a:rPr>
              <a:t>–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HWTK</a:t>
            </a:r>
            <a:r>
              <a:rPr lang="en-US" sz="2000" b="1" dirty="0" smtClean="0">
                <a:solidFill>
                  <a:srgbClr val="FF0000"/>
                </a:solidFill>
                <a:latin typeface="AcadMtavr" pitchFamily="2" charset="0"/>
              </a:rPr>
              <a:t>-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Si</a:t>
            </a:r>
            <a:r>
              <a:rPr lang="en-US" sz="2000" b="1" dirty="0" smtClean="0">
                <a:solidFill>
                  <a:srgbClr val="FF0000"/>
                </a:solidFill>
                <a:latin typeface="AcadMtavr" pitchFamily="2" charset="0"/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Sesasvlelad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,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universitetSi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garantirebuli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Caricxvis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pirobiT</a:t>
            </a: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saucxoo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ekologiurad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sufTa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garemoSi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,  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germaniaSi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erTaderT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 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akreditirebul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 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saerTaSoriso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sauniversiteto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skolaSi</a:t>
            </a:r>
            <a:r>
              <a:rPr lang="en-US" sz="2000" b="1" dirty="0" smtClean="0">
                <a:solidFill>
                  <a:srgbClr val="00B050"/>
                </a:solidFill>
                <a:latin typeface="Avaza" pitchFamily="34" charset="0"/>
              </a:rPr>
              <a:t>  -  </a:t>
            </a:r>
            <a:r>
              <a:rPr lang="en-US" sz="2000" b="1" dirty="0" err="1" smtClean="0">
                <a:solidFill>
                  <a:srgbClr val="00B050"/>
                </a:solidFill>
                <a:latin typeface="Avaza" pitchFamily="34" charset="0"/>
              </a:rPr>
              <a:t>haidelbergSi</a:t>
            </a:r>
            <a:endParaRPr lang="en-US" sz="2000" b="1" dirty="0">
              <a:solidFill>
                <a:srgbClr val="00B050"/>
              </a:solidFill>
              <a:latin typeface="Avaz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133600"/>
            <a:ext cx="9067800" cy="4572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 err="1">
                <a:solidFill>
                  <a:srgbClr val="FF0000"/>
                </a:solidFill>
                <a:latin typeface="Avaza" pitchFamily="34" charset="0"/>
              </a:rPr>
              <a:t>p</a:t>
            </a:r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irobebi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Deutsch – B1, English –A2</a:t>
            </a:r>
          </a:p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swavla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1800" b="1" dirty="0" smtClean="0">
                <a:solidFill>
                  <a:schemeClr val="tx1"/>
                </a:solidFill>
                <a:latin typeface="Avaza" pitchFamily="34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germanuli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enis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intensiuri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kursi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+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maTematika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fizika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</a:p>
          <a:p>
            <a:pPr algn="l"/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kompiuteri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40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sT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9:00 – 16:00;</a:t>
            </a:r>
          </a:p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cxovreba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1800" b="1" dirty="0" smtClean="0">
                <a:solidFill>
                  <a:schemeClr val="tx1"/>
                </a:solidFill>
                <a:latin typeface="Avaza" pitchFamily="34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1-2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adgilian</a:t>
            </a:r>
            <a:r>
              <a:rPr lang="en-US" sz="18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oTaxi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studentur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sacxovrebelSi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–I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kategoria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kveba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1800" b="1" dirty="0" smtClean="0">
                <a:solidFill>
                  <a:schemeClr val="tx1"/>
                </a:solidFill>
                <a:latin typeface="Avaza" pitchFamily="34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Sedis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fasSi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Tavisufali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dro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teritoriaze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arsebuli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sportuli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bazebis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gamoyeneba</a:t>
            </a:r>
            <a:endParaRPr lang="en-US" sz="1800" b="1" dirty="0" smtClean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SeuzRudavad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piknikebi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zeimebi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AcadNusx" pitchFamily="2" charset="0"/>
              </a:rPr>
              <a:t>                     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laSqrobebi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yoveldRiurad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registracia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1800" b="1" dirty="0" smtClean="0">
                <a:solidFill>
                  <a:schemeClr val="tx1"/>
                </a:solidFill>
                <a:latin typeface="Avaza" pitchFamily="34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TebervalSi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(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dawyeba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seqtemberSi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 da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agvistoSi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</a:p>
          <a:p>
            <a:pPr algn="l"/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(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dawyeba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TebervalSi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);</a:t>
            </a:r>
          </a:p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fasi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1800" b="1" dirty="0" smtClean="0">
                <a:solidFill>
                  <a:schemeClr val="tx1"/>
                </a:solidFill>
                <a:latin typeface="Avaza" pitchFamily="34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kursi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-36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- 8500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€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sacxovrebeli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kvebis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gareSe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36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3250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€;</a:t>
            </a:r>
          </a:p>
          <a:p>
            <a:pPr algn="l"/>
            <a:r>
              <a:rPr lang="en-US" sz="1800" b="1" dirty="0" err="1" smtClean="0">
                <a:solidFill>
                  <a:srgbClr val="FF0000"/>
                </a:solidFill>
                <a:latin typeface="Avaza" pitchFamily="34" charset="0"/>
              </a:rPr>
              <a:t>fasi</a:t>
            </a:r>
            <a:r>
              <a:rPr lang="en-US" sz="18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1800" b="1" dirty="0" smtClean="0">
                <a:solidFill>
                  <a:schemeClr val="tx1"/>
                </a:solidFill>
                <a:latin typeface="Avaza" pitchFamily="34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sauniversiteto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gamocda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650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€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tardeba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ivnisSi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dekemberSi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.</a:t>
            </a:r>
          </a:p>
          <a:p>
            <a:pPr algn="l"/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fasSi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Sedis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aviabileTis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Rirebuleba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sakonsulos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xarjebi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aseve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damatebiTi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momsaxurebis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xarji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.</a:t>
            </a:r>
          </a:p>
          <a:p>
            <a:pPr algn="l"/>
            <a:endParaRPr lang="en-US" sz="1800" b="1" dirty="0" smtClean="0">
              <a:solidFill>
                <a:schemeClr val="tx1"/>
              </a:solidFill>
              <a:latin typeface="Avaza" pitchFamily="34" charset="0"/>
            </a:endParaRPr>
          </a:p>
          <a:p>
            <a:pPr algn="l"/>
            <a:endParaRPr lang="en-US" sz="1800" b="1" dirty="0">
              <a:solidFill>
                <a:schemeClr val="tx1"/>
              </a:solidFill>
              <a:latin typeface="Avaz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9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2500"/>
              </a:lnSpc>
            </a:pPr>
            <a:r>
              <a:rPr lang="en-US" sz="2200" b="1" dirty="0" err="1" smtClean="0">
                <a:solidFill>
                  <a:srgbClr val="FF0000"/>
                </a:solidFill>
                <a:latin typeface="AcadNusx" pitchFamily="2" charset="0"/>
              </a:rPr>
              <a:t>gaiumjobese</a:t>
            </a:r>
            <a: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AcadNusx" pitchFamily="2" charset="0"/>
              </a:rPr>
              <a:t>inglisuri</a:t>
            </a:r>
            <a: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cadNusx" pitchFamily="2" charset="0"/>
              </a:rPr>
              <a:t>enis</a:t>
            </a:r>
            <a: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AcadNusx" pitchFamily="2" charset="0"/>
              </a:rPr>
              <a:t>codna</a:t>
            </a:r>
            <a: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AcadNusx" pitchFamily="2" charset="0"/>
              </a:rPr>
              <a:t>germanel</a:t>
            </a:r>
            <a: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AcadNusx" pitchFamily="2" charset="0"/>
              </a:rPr>
              <a:t>TanatolebTan</a:t>
            </a:r>
            <a: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cadNusx" pitchFamily="2" charset="0"/>
              </a:rPr>
              <a:t>erTad</a:t>
            </a:r>
            <a: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  <a:t/>
            </a:r>
            <a:br>
              <a:rPr lang="en-US" sz="2200" b="1" dirty="0" smtClean="0">
                <a:solidFill>
                  <a:srgbClr val="FF0000"/>
                </a:solidFill>
                <a:latin typeface="AcadNusx" pitchFamily="2" charset="0"/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saucxoo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ekologiurad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sufTa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garemoSi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germaniaSi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/>
            </a:r>
            <a:b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xemnitcis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moswavleTa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saerTaSoriso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banakSi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endParaRPr lang="en-US" sz="2000" b="1" dirty="0">
              <a:solidFill>
                <a:srgbClr val="00B050"/>
              </a:solidFill>
              <a:latin typeface="AcadNusx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295400"/>
            <a:ext cx="8763000" cy="556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AcadNusx" pitchFamily="2" charset="0"/>
              <a:cs typeface="Arial" pitchFamily="34" charset="0"/>
            </a:endParaRPr>
          </a:p>
          <a:p>
            <a:pPr algn="l"/>
            <a:r>
              <a:rPr lang="en-US" sz="2000" b="1" dirty="0" err="1" smtClean="0">
                <a:solidFill>
                  <a:srgbClr val="FF0000"/>
                </a:solidFill>
                <a:latin typeface="Avaza" pitchFamily="34" charset="0"/>
              </a:rPr>
              <a:t>swavla</a:t>
            </a:r>
            <a:r>
              <a:rPr lang="en-US" sz="20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2000" b="1" dirty="0" smtClean="0">
                <a:latin typeface="Avaza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inglisuri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enis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intensiuri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kursi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20sT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kviraSi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9:00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–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13:00;</a:t>
            </a:r>
          </a:p>
          <a:p>
            <a:pPr algn="l"/>
            <a:endParaRPr lang="en-US" sz="20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err="1">
                <a:solidFill>
                  <a:srgbClr val="FF0000"/>
                </a:solidFill>
                <a:latin typeface="Avaza" pitchFamily="34" charset="0"/>
              </a:rPr>
              <a:t>cxovreba</a:t>
            </a:r>
            <a:r>
              <a:rPr lang="en-US" sz="20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2000" b="1" dirty="0">
                <a:latin typeface="Avaza" pitchFamily="34" charset="0"/>
              </a:rPr>
              <a:t>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1-2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adgilian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oTaxi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studentur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sacxovrebelSi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algn="l"/>
            <a:endParaRPr lang="en-US" sz="20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err="1">
                <a:solidFill>
                  <a:srgbClr val="FF0000"/>
                </a:solidFill>
                <a:latin typeface="Avaza" pitchFamily="34" charset="0"/>
              </a:rPr>
              <a:t>kveba</a:t>
            </a:r>
            <a:r>
              <a:rPr lang="en-US" sz="20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2000" b="1" dirty="0">
                <a:latin typeface="Avaza" pitchFamily="34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sruli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pansioni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(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samjeradi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);</a:t>
            </a:r>
          </a:p>
          <a:p>
            <a:pPr algn="l"/>
            <a:endParaRPr lang="en-US" sz="20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err="1">
                <a:solidFill>
                  <a:srgbClr val="FF0000"/>
                </a:solidFill>
                <a:latin typeface="Avaza" pitchFamily="34" charset="0"/>
              </a:rPr>
              <a:t>Tavisufali</a:t>
            </a:r>
            <a:r>
              <a:rPr lang="en-US" sz="2000" b="1" dirty="0">
                <a:solidFill>
                  <a:srgbClr val="FF0000"/>
                </a:solidFill>
                <a:latin typeface="Avaza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vaza" pitchFamily="34" charset="0"/>
              </a:rPr>
              <a:t>dro</a:t>
            </a:r>
            <a:r>
              <a:rPr lang="en-US" sz="2000" b="1" dirty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teritoriaze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arsebuli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sportuli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bazebis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</a:p>
          <a:p>
            <a:pPr algn="l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gamoyeneba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SeuzRudavad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piknikebi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zeimebi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laSqrobebi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yoveldRiurad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algn="l"/>
            <a:endParaRPr lang="en-US" sz="2000" b="1" dirty="0" smtClean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err="1" smtClean="0">
                <a:solidFill>
                  <a:srgbClr val="FF0000"/>
                </a:solidFill>
                <a:latin typeface="Avaza" pitchFamily="34" charset="0"/>
              </a:rPr>
              <a:t>periodi</a:t>
            </a:r>
            <a:r>
              <a:rPr lang="en-US" sz="2000" b="1" dirty="0" smtClean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agvisto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algn="l"/>
            <a:endParaRPr lang="en-US" sz="20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err="1">
                <a:solidFill>
                  <a:srgbClr val="FF0000"/>
                </a:solidFill>
                <a:latin typeface="Avaza" pitchFamily="34" charset="0"/>
              </a:rPr>
              <a:t>registracia</a:t>
            </a:r>
            <a:r>
              <a:rPr lang="en-US" sz="20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2000" b="1" dirty="0">
                <a:latin typeface="Avaza" pitchFamily="34" charset="0"/>
              </a:rPr>
              <a:t> </a:t>
            </a:r>
            <a:r>
              <a:rPr lang="en-US" sz="2000" b="1" dirty="0" smtClean="0">
                <a:latin typeface="Avaza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25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Tebervlamde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algn="l"/>
            <a:endParaRPr lang="en-US" sz="20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err="1">
                <a:solidFill>
                  <a:srgbClr val="FF0000"/>
                </a:solidFill>
                <a:latin typeface="Avaza" pitchFamily="34" charset="0"/>
              </a:rPr>
              <a:t>fasi</a:t>
            </a:r>
            <a:r>
              <a:rPr lang="en-US" sz="20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2000" b="1" dirty="0">
                <a:latin typeface="Avaza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- 800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€ (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yoveli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momdevno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kvira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350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€);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cadNusx" pitchFamily="2" charset="0"/>
              <a:cs typeface="Times New Roman"/>
            </a:endParaRPr>
          </a:p>
          <a:p>
            <a:pPr algn="l"/>
            <a:endParaRPr lang="en-US" sz="20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algn="l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(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fasSi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Sedis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aviabileTis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Rirebuleba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sakonsulos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xarjebi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</a:t>
            </a:r>
          </a:p>
          <a:p>
            <a:pPr algn="l"/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damatebiTi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momsaxureba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: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arCeviT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berlini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laifcigi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drezdeni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peaRa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.</a:t>
            </a:r>
            <a:endParaRPr lang="en-US" sz="2000" dirty="0">
              <a:latin typeface="AcadMtav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44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>
              <a:lnSpc>
                <a:spcPts val="2500"/>
              </a:lnSpc>
            </a:pP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moemzade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germanuli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enis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sadiplomo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gamocdisTvis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,</a:t>
            </a:r>
            <a:r>
              <a:rPr lang="en-US" sz="2000" dirty="0" smtClean="0">
                <a:latin typeface="AcadNusx" pitchFamily="2" charset="0"/>
              </a:rPr>
              <a:t/>
            </a:r>
            <a:br>
              <a:rPr lang="en-US" sz="2000" dirty="0" smtClean="0">
                <a:latin typeface="AcadNusx" pitchFamily="2" charset="0"/>
              </a:rPr>
            </a:b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gaiumjobese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latin typeface="AcadNusx" pitchFamily="2" charset="0"/>
              </a:rPr>
              <a:t>S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eni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germanuli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,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eziare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ucxo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qveynis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kulturas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saucxoo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, 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ekologiurad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sufTa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garemoSi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, 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germaniaSi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xemnitcis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moswavleTa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saerTaSoriso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banakSi</a:t>
            </a:r>
            <a:endParaRPr lang="en-US" sz="2000" b="1" dirty="0">
              <a:solidFill>
                <a:srgbClr val="00B050"/>
              </a:solidFill>
              <a:latin typeface="AcadNusx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61722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70000"/>
              </a:lnSpc>
            </a:pPr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500" b="1" dirty="0" err="1" smtClean="0">
                <a:solidFill>
                  <a:srgbClr val="FF0000"/>
                </a:solidFill>
                <a:latin typeface="Avaza" pitchFamily="34" charset="0"/>
              </a:rPr>
              <a:t>swavla</a:t>
            </a:r>
            <a:r>
              <a:rPr lang="en-US" sz="4500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4500" b="1" dirty="0" smtClean="0">
                <a:latin typeface="Avaza" pitchFamily="34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germanuli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enis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intensiuri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kursi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20sT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kviraSi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9:00 – 13:00;</a:t>
            </a:r>
          </a:p>
          <a:p>
            <a:endParaRPr lang="en-US" sz="4500" b="1" dirty="0" smtClean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 err="1" smtClean="0">
                <a:solidFill>
                  <a:srgbClr val="FF0000"/>
                </a:solidFill>
                <a:latin typeface="Avaza" pitchFamily="34" charset="0"/>
              </a:rPr>
              <a:t>cxovreba</a:t>
            </a:r>
            <a:r>
              <a:rPr lang="en-US" sz="45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4500" b="1" dirty="0">
                <a:latin typeface="Avaza" pitchFamily="34" charset="0"/>
              </a:rPr>
              <a:t> 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1-2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adgilian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oTaxi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studentur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sacxovrebelSi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 err="1">
                <a:solidFill>
                  <a:srgbClr val="FF0000"/>
                </a:solidFill>
                <a:latin typeface="Avaza" pitchFamily="34" charset="0"/>
              </a:rPr>
              <a:t>kveba</a:t>
            </a:r>
            <a:r>
              <a:rPr lang="en-US" sz="45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4500" b="1" dirty="0">
                <a:latin typeface="Avaza" pitchFamily="34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sruli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pansioni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(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samjeradi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);</a:t>
            </a:r>
          </a:p>
          <a:p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 err="1">
                <a:solidFill>
                  <a:srgbClr val="FF0000"/>
                </a:solidFill>
                <a:latin typeface="Avaza" pitchFamily="34" charset="0"/>
              </a:rPr>
              <a:t>Tavisufali</a:t>
            </a:r>
            <a:r>
              <a:rPr lang="en-US" sz="4500" b="1" dirty="0">
                <a:solidFill>
                  <a:srgbClr val="FF0000"/>
                </a:solidFill>
                <a:latin typeface="Avaza" pitchFamily="34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Avaza" pitchFamily="34" charset="0"/>
              </a:rPr>
              <a:t>dro</a:t>
            </a:r>
            <a:r>
              <a:rPr lang="en-US" sz="4500" b="1" dirty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teritoriaze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arsebuli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sportuli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bazebis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gamoyeneba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SeuzRudavad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piknikebi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zeimebi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</a:p>
          <a:p>
            <a:pPr marL="0" indent="0">
              <a:buNone/>
            </a:pP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laSqrobebi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yoveldRiurad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 err="1">
                <a:solidFill>
                  <a:srgbClr val="FF0000"/>
                </a:solidFill>
                <a:latin typeface="Avaza" pitchFamily="34" charset="0"/>
              </a:rPr>
              <a:t>periodi</a:t>
            </a:r>
            <a:r>
              <a:rPr lang="en-US" sz="4500" b="1" dirty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ivlisi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agvisto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 err="1">
                <a:solidFill>
                  <a:srgbClr val="FF0000"/>
                </a:solidFill>
                <a:latin typeface="Avaza" pitchFamily="34" charset="0"/>
              </a:rPr>
              <a:t>registracia</a:t>
            </a:r>
            <a:r>
              <a:rPr lang="en-US" sz="45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4500" b="1" dirty="0">
                <a:latin typeface="Avaza" pitchFamily="34" charset="0"/>
              </a:rPr>
              <a:t>  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25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Tebervlamde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 err="1">
                <a:solidFill>
                  <a:srgbClr val="FF0000"/>
                </a:solidFill>
                <a:latin typeface="Avaza" pitchFamily="34" charset="0"/>
              </a:rPr>
              <a:t>fasi</a:t>
            </a:r>
            <a:r>
              <a:rPr lang="en-US" sz="4500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sz="4500" b="1" dirty="0">
                <a:latin typeface="Avaza" pitchFamily="34" charset="0"/>
              </a:rPr>
              <a:t> 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- 800 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€ (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yoveli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momdevno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kvira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350 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€);</a:t>
            </a:r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  <a:cs typeface="Times New Roman"/>
            </a:endParaRPr>
          </a:p>
          <a:p>
            <a:endParaRPr lang="en-US" sz="4500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(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fasSi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Sedis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aviabileTis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Rirebuleba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sakonsulos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xarjebi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</a:t>
            </a:r>
          </a:p>
          <a:p>
            <a:pPr marL="0" indent="0">
              <a:buNone/>
            </a:pP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damatebiTi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4500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momsaxureba</a:t>
            </a:r>
            <a:r>
              <a:rPr lang="en-US" sz="4500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: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berlini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laifcigi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drezdeni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4500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praRa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.</a:t>
            </a:r>
            <a:endParaRPr lang="en-US" sz="4500" dirty="0">
              <a:latin typeface="AcadMtavr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6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gaiumjobese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Seni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codna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,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eziare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ucxo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qveynebis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kulturas</a:t>
            </a:r>
            <a:r>
              <a:rPr lang="en-US" sz="2000" dirty="0" smtClean="0">
                <a:latin typeface="AcadNusx" pitchFamily="2" charset="0"/>
              </a:rPr>
              <a:t/>
            </a:r>
            <a:br>
              <a:rPr lang="en-US" sz="2000" dirty="0" smtClean="0">
                <a:latin typeface="AcadNusx" pitchFamily="2" charset="0"/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enebis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skolebi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msoflios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yvela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qveyanaSi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: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londoni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niu-iorki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romi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parizi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valensia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moskovi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sankt-peterburgi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...</a:t>
            </a:r>
            <a:r>
              <a:rPr lang="en-US" sz="2000" dirty="0" smtClean="0">
                <a:latin typeface="AcadNusx" pitchFamily="2" charset="0"/>
              </a:rPr>
              <a:t>…</a:t>
            </a:r>
            <a:endParaRPr lang="en-US" sz="2000" dirty="0">
              <a:latin typeface="AcadNusx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0000" lnSpcReduction="20000"/>
          </a:bodyPr>
          <a:lstStyle/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swavla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ucxouri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enis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intensiuri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kursi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20sT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9:00 –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13:00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cxovreba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1-2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adgilian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oTaxi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studentur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sacxovrebelSi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Avaza" pitchFamily="34" charset="0"/>
              </a:rPr>
              <a:t>kveba</a:t>
            </a:r>
            <a:r>
              <a:rPr lang="en-US" b="1" dirty="0" smtClean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individualuri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pirobebis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Sesabamisad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Tavisufali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dro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teritoriaze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arsebuli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sportuli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bazebis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gamoyeneba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SeuzRudavad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piknikebi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zeimebi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laSqrobebi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yoveldRiurad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periodi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agvisto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registracia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25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Tebervlamde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fasi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– 800-1 500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€,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individualuri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pirobebis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Sesabamisad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  <a:cs typeface="Times New Roman"/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fasSi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Sedis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aviabileTis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Rirebuleba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sakonsulos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xarjebi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damatebiTi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momsaxureba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: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arCeviT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regionis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sxva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qalaqSi</a:t>
            </a:r>
            <a:endParaRPr lang="en-US" dirty="0">
              <a:latin typeface="AcadMtavr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9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60020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Mmoemzade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germanuli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enis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sadiplomo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gamocdisTvis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gaiumjobese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Seni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germanuli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,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eziare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germanul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kulturas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saucxoo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,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ekologiurad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sufTa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garemoSi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, 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germaniaSi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–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haidelbergsa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  da   </a:t>
            </a:r>
            <a:r>
              <a:rPr lang="en-US" sz="1800" b="1" dirty="0" err="1" smtClean="0">
                <a:solidFill>
                  <a:srgbClr val="00B050"/>
                </a:solidFill>
                <a:latin typeface="AcadNusx" pitchFamily="2" charset="0"/>
              </a:rPr>
              <a:t>berlinSi</a:t>
            </a:r>
            <a:r>
              <a:rPr lang="en-US" sz="18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endParaRPr lang="en-US" sz="1800" b="1" dirty="0">
              <a:solidFill>
                <a:srgbClr val="00B050"/>
              </a:solidFill>
              <a:latin typeface="AcadNusx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791200"/>
          </a:xfrm>
        </p:spPr>
        <p:txBody>
          <a:bodyPr>
            <a:normAutofit fontScale="70000" lnSpcReduction="20000"/>
          </a:bodyPr>
          <a:lstStyle/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  <a:cs typeface="Arial" pitchFamily="34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swavla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germanuli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enis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intensiuri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kursi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20sT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9:00 –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13:00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cxovreba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1-2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adgilian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oTaxi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studentur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sacxovrebelSi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kveba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</a:t>
            </a:r>
            <a:r>
              <a:rPr lang="en-US" b="1" dirty="0" smtClean="0">
                <a:latin typeface="Avaza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individualuri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pirobebis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Sesabamisad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Tavisufali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dro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teritoriaze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arsebuli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sportuli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bazebis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gamoyeneba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SeuzRudavad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piknikebi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zeimebi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                   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laSqrobebi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yoveldRiurad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periodi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ivlisi-agvisto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registracia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2016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wlis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25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Tebervlamde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Avaza" pitchFamily="34" charset="0"/>
              </a:rPr>
              <a:t>fasi</a:t>
            </a:r>
            <a:r>
              <a:rPr lang="en-US" b="1" dirty="0">
                <a:solidFill>
                  <a:srgbClr val="FF0000"/>
                </a:solidFill>
                <a:latin typeface="Avaza" pitchFamily="34" charset="0"/>
              </a:rPr>
              <a:t>:</a:t>
            </a:r>
            <a:r>
              <a:rPr lang="en-US" b="1" dirty="0">
                <a:latin typeface="Avaza" pitchFamily="34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kvebis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gareSe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2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kvira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-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620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€ 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yoveli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momdevno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kvira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  <a:cs typeface="Times New Roman"/>
              </a:rPr>
              <a:t>260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€);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  <a:cs typeface="Times New Roman"/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(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fasSi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Sedis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aviabileTis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Rirebuleba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sakonsulos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xarjebi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)</a:t>
            </a:r>
          </a:p>
          <a:p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damatebiTi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momsaxureba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: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eqskursiebi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arCeviT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 –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parizi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berlini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laifcigi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drezdeni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praRa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cadNusx" pitchFamily="2" charset="0"/>
              </a:rPr>
              <a:t>...</a:t>
            </a:r>
            <a:endParaRPr lang="en-US" dirty="0">
              <a:latin typeface="AcadMtavr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4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16+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inglisuri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cadNusx" pitchFamily="2" charset="0"/>
              </a:rPr>
              <a:t>ena</a:t>
            </a:r>
            <a: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AcadNusx" pitchFamily="2" charset="0"/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gaiumjobese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Seni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codna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eziare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ucxo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qveynebis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kulturas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! </a:t>
            </a:r>
            <a:b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enebis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skolebi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: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londoni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niu-iorki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>,  </a:t>
            </a:r>
            <a:r>
              <a:rPr lang="en-US" sz="2000" b="1" dirty="0" err="1" smtClean="0">
                <a:solidFill>
                  <a:srgbClr val="00B050"/>
                </a:solidFill>
                <a:latin typeface="AcadNusx" pitchFamily="2" charset="0"/>
              </a:rPr>
              <a:t>malta</a:t>
            </a:r>
            <a: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  <a:t/>
            </a:r>
            <a:br>
              <a:rPr lang="en-US" sz="2000" b="1" dirty="0" smtClean="0">
                <a:solidFill>
                  <a:srgbClr val="00B050"/>
                </a:solidFill>
                <a:latin typeface="AcadNusx" pitchFamily="2" charset="0"/>
              </a:rPr>
            </a:br>
            <a:endParaRPr lang="en-US" sz="2000" b="1" dirty="0">
              <a:solidFill>
                <a:srgbClr val="00B050"/>
              </a:solidFill>
              <a:latin typeface="AcadNusx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652386"/>
              </p:ext>
            </p:extLst>
          </p:nvPr>
        </p:nvGraphicFramePr>
        <p:xfrm>
          <a:off x="152399" y="1295401"/>
          <a:ext cx="8686801" cy="5400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1"/>
                <a:gridCol w="1295400"/>
                <a:gridCol w="1752600"/>
                <a:gridCol w="1143000"/>
                <a:gridCol w="1905000"/>
              </a:tblGrid>
              <a:tr h="457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r>
                        <a:rPr lang="en-US" baseline="0" dirty="0" smtClean="0"/>
                        <a:t> -</a:t>
                      </a:r>
                      <a:r>
                        <a:rPr lang="en-US" baseline="0" dirty="0" err="1" smtClean="0"/>
                        <a:t>Soho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SeniSvna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AcadNusx" pitchFamily="2" charset="0"/>
                        </a:rPr>
                        <a:t>registracia</a:t>
                      </a:r>
                      <a:r>
                        <a:rPr lang="en-US" sz="1600" dirty="0" smtClean="0">
                          <a:latin typeface="AcadNusx" pitchFamily="2" charset="0"/>
                        </a:rPr>
                        <a:t> 25.02.2016-mde</a:t>
                      </a:r>
                      <a:endParaRPr lang="en-US" sz="1600" dirty="0">
                        <a:latin typeface="AcadNusx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enis</a:t>
                      </a:r>
                      <a:r>
                        <a:rPr lang="en-US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err="1" smtClean="0">
                          <a:latin typeface="AcadNusx" pitchFamily="2" charset="0"/>
                        </a:rPr>
                        <a:t>kursi</a:t>
                      </a:r>
                      <a:r>
                        <a:rPr lang="en-US" smtClean="0"/>
                        <a:t> - </a:t>
                      </a:r>
                      <a:r>
                        <a:rPr lang="en-US" dirty="0" smtClean="0"/>
                        <a:t>20 LSI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enis</a:t>
                      </a:r>
                      <a:r>
                        <a:rPr lang="en-US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kursi</a:t>
                      </a:r>
                      <a:r>
                        <a:rPr lang="en-US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dirty="0" smtClean="0"/>
                        <a:t>- 30 LSI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enis</a:t>
                      </a:r>
                      <a:r>
                        <a:rPr lang="en-US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kursi</a:t>
                      </a:r>
                      <a:r>
                        <a:rPr lang="en-US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dirty="0" smtClean="0"/>
                        <a:t>- TOEFL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sacxov</a:t>
                      </a:r>
                      <a:r>
                        <a:rPr lang="en-US" dirty="0" smtClean="0">
                          <a:latin typeface="AcadNusx" pitchFamily="2" charset="0"/>
                        </a:rPr>
                        <a:t>.</a:t>
                      </a:r>
                      <a:r>
                        <a:rPr lang="en-US" baseline="0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AcadNusx" pitchFamily="2" charset="0"/>
                        </a:rPr>
                        <a:t>ojaxi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 (HP)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min. 4-8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kvira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studenturi</a:t>
                      </a:r>
                      <a:r>
                        <a:rPr lang="en-US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rezidencia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300-dan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malta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orjeradi</a:t>
                      </a:r>
                      <a:r>
                        <a:rPr lang="en-US" baseline="0" dirty="0" smtClean="0">
                          <a:latin typeface="AcadNusx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kvebiT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transferi</a:t>
                      </a:r>
                      <a:r>
                        <a:rPr lang="en-US" dirty="0" smtClean="0">
                          <a:latin typeface="AcadNusx" pitchFamily="2" charset="0"/>
                        </a:rPr>
                        <a:t> -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erTjeradi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N.Y. – YMCA Manhattan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cadNusx" pitchFamily="2" charset="0"/>
                        </a:rPr>
                        <a:t>sakonsulo</a:t>
                      </a:r>
                      <a:r>
                        <a:rPr lang="en-US" dirty="0" smtClean="0">
                          <a:latin typeface="AcadNusx" pitchFamily="2" charset="0"/>
                        </a:rPr>
                        <a:t>,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gza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1 200-</a:t>
                      </a:r>
                      <a:r>
                        <a:rPr lang="en-US" dirty="0" smtClean="0">
                          <a:latin typeface="AcadNusx" pitchFamily="2" charset="0"/>
                        </a:rPr>
                        <a:t>dan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500-</a:t>
                      </a:r>
                      <a:r>
                        <a:rPr lang="en-US" dirty="0" smtClean="0">
                          <a:latin typeface="AcadNusx" pitchFamily="2" charset="0"/>
                        </a:rPr>
                        <a:t>dan</a:t>
                      </a:r>
                      <a:endParaRPr lang="en-US" dirty="0">
                        <a:latin typeface="AcadNusx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500-dan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kvira</a:t>
                      </a:r>
                      <a:r>
                        <a:rPr lang="en-US" baseline="0" dirty="0" smtClean="0">
                          <a:latin typeface="+mn-lt"/>
                        </a:rPr>
                        <a:t>  </a:t>
                      </a:r>
                      <a:r>
                        <a:rPr lang="en-US" dirty="0" err="1" smtClean="0">
                          <a:latin typeface="AcadNusx" pitchFamily="2" charset="0"/>
                        </a:rPr>
                        <a:t>sul</a:t>
                      </a:r>
                      <a:r>
                        <a:rPr lang="en-US" smtClean="0">
                          <a:latin typeface="AcadNusx" pitchFamily="2" charset="0"/>
                        </a:rPr>
                        <a:t> </a:t>
                      </a:r>
                      <a:r>
                        <a:rPr lang="en-US" smtClean="0"/>
                        <a:t> </a:t>
                      </a:r>
                      <a:r>
                        <a:rPr lang="en-US" dirty="0" smtClean="0"/>
                        <a:t>Min.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74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629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1" i="1" u="sng" dirty="0" err="1">
                <a:solidFill>
                  <a:srgbClr val="FF0000"/>
                </a:solidFill>
                <a:latin typeface="AcadNusx" pitchFamily="2" charset="0"/>
              </a:rPr>
              <a:t>gacvliTi</a:t>
            </a:r>
            <a:r>
              <a:rPr lang="en-US" sz="3400" b="1" i="1" u="sng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400" b="1" i="1" u="sng" dirty="0" err="1">
                <a:solidFill>
                  <a:srgbClr val="FF0000"/>
                </a:solidFill>
                <a:latin typeface="AcadNusx" pitchFamily="2" charset="0"/>
              </a:rPr>
              <a:t>programa</a:t>
            </a:r>
            <a:r>
              <a:rPr lang="en-US" sz="3400" b="1" i="1" u="sng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400" b="1" i="1" u="sng" dirty="0" err="1">
                <a:solidFill>
                  <a:srgbClr val="FF0000"/>
                </a:solidFill>
                <a:latin typeface="AcadNusx" pitchFamily="2" charset="0"/>
              </a:rPr>
              <a:t>karlsrues</a:t>
            </a:r>
            <a:r>
              <a:rPr lang="en-US" sz="3400" b="1" i="1" u="sng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400" b="1" i="1" u="sng" dirty="0" err="1" smtClean="0">
                <a:solidFill>
                  <a:srgbClr val="FF0000"/>
                </a:solidFill>
                <a:latin typeface="AcadNusx" pitchFamily="2" charset="0"/>
              </a:rPr>
              <a:t>merkur-akademiasTan</a:t>
            </a:r>
            <a:endParaRPr lang="en-US" sz="3400" b="1" i="1" u="sng" dirty="0" smtClean="0">
              <a:solidFill>
                <a:srgbClr val="FF0000"/>
              </a:solidFill>
              <a:latin typeface="AcadNusx" pitchFamily="2" charset="0"/>
            </a:endParaRPr>
          </a:p>
          <a:p>
            <a:pPr marL="0" indent="0" algn="ctr">
              <a:buNone/>
            </a:pPr>
            <a:endParaRPr lang="en-US" sz="3400" dirty="0">
              <a:solidFill>
                <a:srgbClr val="FF0000"/>
              </a:solidFill>
              <a:latin typeface="AcadNusx" pitchFamily="2" charset="0"/>
            </a:endParaRPr>
          </a:p>
          <a:p>
            <a:r>
              <a:rPr lang="en-US" sz="26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programa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gulisxmobs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gazafxulze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an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Semodgomaze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germaneli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Tanatolis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maspinZlobas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10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dRiT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saqarTveloSi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stumrobasTan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dakavSirebuli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yvela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finansuri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organizaciuli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sakiTxis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mowesrigebas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sapasuxo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viziti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ganxorcieldeba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germaniaSi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ivlisis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TveSi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Cvens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moswavles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umaspinZlebs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germaneli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moswavlis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ojaxi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</a:t>
            </a:r>
          </a:p>
          <a:p>
            <a:pPr marL="0" indent="0">
              <a:buNone/>
            </a:pPr>
            <a:endParaRPr lang="en-US" sz="2600" b="1" dirty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wels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germaneli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bavSvebis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stumroba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dagegmilia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maisSi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xolo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Cveni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sapasuxo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viziti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15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ivlisidan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</a:t>
            </a:r>
          </a:p>
          <a:p>
            <a:pPr marL="0" indent="0">
              <a:buNone/>
            </a:pPr>
            <a:endParaRPr lang="en-US" sz="2600" b="1" dirty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moswavleTa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stumroba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orive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qveyanaSi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gulisxmobs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maspinZel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ojaxTan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24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saaTian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urTierTobas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qveynis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daTvalierebas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tradiciebisa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kulturis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gacnobas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maspinZel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skolaSi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gakveTilebze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daswrebas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saCuqrebsa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suvenirebs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saganmanaTleblo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sportul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aqtivobebs</a:t>
            </a:r>
            <a:r>
              <a:rPr lang="en-US" sz="2600" b="1" u="sng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</a:t>
            </a:r>
          </a:p>
          <a:p>
            <a:pPr marL="0" indent="0">
              <a:buNone/>
            </a:pPr>
            <a:endParaRPr lang="en-US" sz="2600" b="1" dirty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sz="26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mSobeli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germaniaSi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bavSvis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samogzaurod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afinansebs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mgzavrobis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registraciis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dokumentebisa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vizis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xarjebs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agreTve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xelmZRvanelis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xarjebs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(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jgufs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mihyveba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maswavlebeli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).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 </a:t>
            </a:r>
          </a:p>
          <a:p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yuradReba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: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gacvliTi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programa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iTvaliswinebs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enis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skolaSi</a:t>
            </a:r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u="sng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swavlebas</a:t>
            </a:r>
            <a:r>
              <a:rPr lang="en-US" sz="2600" b="1" u="sng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</a:t>
            </a:r>
          </a:p>
          <a:p>
            <a:pPr marL="0" indent="0">
              <a:buNone/>
            </a:pPr>
            <a:endParaRPr lang="en-US" sz="2600" b="1" dirty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mTliani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xarji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ar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aRemateba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750-800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evros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3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i="1" dirty="0" smtClean="0">
                <a:latin typeface="AcadNusx" pitchFamily="2" charset="0"/>
              </a:rPr>
              <a:t>       </a:t>
            </a:r>
            <a:r>
              <a:rPr lang="en-US" sz="4200" b="1" i="1" dirty="0" err="1" smtClean="0">
                <a:solidFill>
                  <a:srgbClr val="FF0000"/>
                </a:solidFill>
                <a:latin typeface="AcadNusx" pitchFamily="2" charset="0"/>
              </a:rPr>
              <a:t>Cven</a:t>
            </a:r>
            <a:r>
              <a:rPr lang="en-US" sz="4200" b="1" i="1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4200" b="1" i="1" dirty="0" err="1">
                <a:solidFill>
                  <a:srgbClr val="FF0000"/>
                </a:solidFill>
                <a:latin typeface="AcadNusx" pitchFamily="2" charset="0"/>
              </a:rPr>
              <a:t>vakeTebT</a:t>
            </a:r>
            <a:r>
              <a:rPr lang="en-US" sz="4200" b="1" i="1" dirty="0">
                <a:solidFill>
                  <a:srgbClr val="FF0000"/>
                </a:solidFill>
                <a:latin typeface="AcadNusx" pitchFamily="2" charset="0"/>
              </a:rPr>
              <a:t>:</a:t>
            </a:r>
          </a:p>
          <a:p>
            <a:pPr marL="0" indent="0">
              <a:buNone/>
            </a:pPr>
            <a:endParaRPr lang="en-US" sz="4200" i="1" u="sng" dirty="0">
              <a:latin typeface="AcadNusx" pitchFamily="2" charset="0"/>
            </a:endParaRPr>
          </a:p>
          <a:p>
            <a:pPr lvl="1"/>
            <a:r>
              <a:rPr lang="ka-GE" sz="3800" b="1" dirty="0">
                <a:solidFill>
                  <a:schemeClr val="accent1">
                    <a:lumMod val="50000"/>
                  </a:schemeClr>
                </a:solidFill>
              </a:rPr>
              <a:t>რეგისტრაციას;</a:t>
            </a:r>
            <a:endParaRPr lang="en-US" sz="3800" b="1" dirty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pPr lvl="1"/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mowvevas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lvl="1"/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dazRvevas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; </a:t>
            </a:r>
          </a:p>
          <a:p>
            <a:pPr lvl="1"/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TviTmfrinavis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bileTs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(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Tqveni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survilis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SemTxvevaSi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);</a:t>
            </a:r>
          </a:p>
          <a:p>
            <a:pPr lvl="1"/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cnobebs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da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mxardWeras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ka-GE" sz="38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sxva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sklolis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moswavleebs</a:t>
            </a:r>
            <a:r>
              <a:rPr lang="ka-GE" sz="3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cnoba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moaqvT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TavianTi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skolidan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).</a:t>
            </a:r>
            <a:r>
              <a:rPr lang="ka-GE" sz="3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800" dirty="0">
                <a:latin typeface="AcadNusx" pitchFamily="2" charset="0"/>
              </a:rPr>
              <a:t> </a:t>
            </a:r>
          </a:p>
          <a:p>
            <a:pPr marL="0" indent="0">
              <a:buNone/>
            </a:pPr>
            <a:endParaRPr lang="en-US" sz="3200" dirty="0">
              <a:latin typeface="AcadNusx" pitchFamily="2" charset="0"/>
            </a:endParaRPr>
          </a:p>
          <a:p>
            <a:pPr marL="0" indent="0">
              <a:buNone/>
            </a:pPr>
            <a:endParaRPr lang="en-US" sz="3200" dirty="0">
              <a:latin typeface="AcadNusx" pitchFamily="2" charset="0"/>
            </a:endParaRPr>
          </a:p>
          <a:p>
            <a:pPr marL="0" indent="0">
              <a:buNone/>
            </a:pPr>
            <a:r>
              <a:rPr lang="en-US" sz="4200" b="1" u="sng" dirty="0" err="1" smtClean="0">
                <a:solidFill>
                  <a:srgbClr val="FF0000"/>
                </a:solidFill>
                <a:latin typeface="AcadNusx" pitchFamily="2" charset="0"/>
              </a:rPr>
              <a:t>vizis</a:t>
            </a:r>
            <a:r>
              <a:rPr lang="en-US" sz="4200" b="1" u="sng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4200" b="1" u="sng" dirty="0" err="1" smtClean="0">
                <a:solidFill>
                  <a:srgbClr val="FF0000"/>
                </a:solidFill>
                <a:latin typeface="AcadNusx" pitchFamily="2" charset="0"/>
              </a:rPr>
              <a:t>misaRebad</a:t>
            </a:r>
            <a:r>
              <a:rPr lang="en-US" sz="4200" b="1" u="sng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4200" b="1" u="sng" dirty="0" err="1" smtClean="0">
                <a:solidFill>
                  <a:srgbClr val="FF0000"/>
                </a:solidFill>
                <a:latin typeface="AcadNusx" pitchFamily="2" charset="0"/>
              </a:rPr>
              <a:t>sakonsuloSi</a:t>
            </a:r>
            <a:r>
              <a:rPr lang="en-US" sz="4200" b="1" u="sng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4200" b="1" u="sng" dirty="0" err="1" smtClean="0">
                <a:solidFill>
                  <a:srgbClr val="FF0000"/>
                </a:solidFill>
                <a:latin typeface="AcadNusx" pitchFamily="2" charset="0"/>
              </a:rPr>
              <a:t>Tqven</a:t>
            </a:r>
            <a:r>
              <a:rPr lang="en-US" sz="4200" b="1" u="sng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4200" b="1" u="sng" dirty="0" err="1" smtClean="0">
                <a:solidFill>
                  <a:srgbClr val="FF0000"/>
                </a:solidFill>
                <a:latin typeface="AcadNusx" pitchFamily="2" charset="0"/>
              </a:rPr>
              <a:t>unda</a:t>
            </a:r>
            <a:r>
              <a:rPr lang="en-US" sz="4200" b="1" u="sng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4200" b="1" u="sng" dirty="0" err="1" smtClean="0">
                <a:solidFill>
                  <a:srgbClr val="FF0000"/>
                </a:solidFill>
                <a:latin typeface="AcadNusx" pitchFamily="2" charset="0"/>
              </a:rPr>
              <a:t>waradginoT</a:t>
            </a:r>
            <a:r>
              <a:rPr lang="en-US" sz="4200" b="1" u="sng" dirty="0" smtClean="0">
                <a:solidFill>
                  <a:srgbClr val="FF0000"/>
                </a:solidFill>
                <a:latin typeface="AcadNusx" pitchFamily="2" charset="0"/>
              </a:rPr>
              <a:t>:</a:t>
            </a:r>
            <a:endParaRPr lang="en-US" sz="4200" b="1" dirty="0">
              <a:solidFill>
                <a:srgbClr val="FF0000"/>
              </a:solidFill>
              <a:latin typeface="AcadNusx" pitchFamily="2" charset="0"/>
            </a:endParaRPr>
          </a:p>
          <a:p>
            <a:pPr marL="0" indent="0">
              <a:buNone/>
            </a:pPr>
            <a:endParaRPr lang="en-US" sz="3200" dirty="0">
              <a:latin typeface="AcadNusx" pitchFamily="2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cnoba mSoblebis samsaxurebidan xelfasis CvenebiT  </a:t>
            </a:r>
            <a:r>
              <a:rPr lang="ka-GE" sz="3800" b="1" dirty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naTargmni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bankis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amonaweri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angariSebze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Tanxebis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CvenebiT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(minimum – 1000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evro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) da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sxva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saxis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finansuri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mxardaWeris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dokumenti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18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wlamde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asakis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pirebma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-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mSoblebis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Tanxmoba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damowmebuli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notarialurad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2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cali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biometruli</a:t>
            </a:r>
            <a:r>
              <a:rPr lang="en-US" sz="3800" b="1" dirty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 </a:t>
            </a:r>
            <a:r>
              <a:rPr lang="en-US" sz="3800" b="1" dirty="0" err="1" smtClean="0">
                <a:solidFill>
                  <a:schemeClr val="accent1">
                    <a:lumMod val="50000"/>
                  </a:schemeClr>
                </a:solidFill>
                <a:latin typeface="AcadNusx" pitchFamily="2" charset="0"/>
              </a:rPr>
              <a:t>foto</a:t>
            </a:r>
            <a:endParaRPr lang="en-US" sz="3800" b="1" dirty="0">
              <a:solidFill>
                <a:schemeClr val="accent1">
                  <a:lumMod val="50000"/>
                </a:schemeClr>
              </a:solidFill>
              <a:latin typeface="AcadNusx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AcadNusx" pitchFamily="2" charset="0"/>
              </a:rPr>
              <a:t> </a:t>
            </a:r>
          </a:p>
          <a:p>
            <a:pPr marL="0" indent="0">
              <a:buNone/>
            </a:pP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germaniis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sakonsuloSi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: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bavSvi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ar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aris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saWiro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unda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movides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orive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mSobeli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, Tan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iqonieT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piradobis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mowmobis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dedani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 da </a:t>
            </a:r>
            <a:r>
              <a:rPr lang="en-US" sz="3800" b="1" dirty="0" err="1">
                <a:solidFill>
                  <a:srgbClr val="FF0000"/>
                </a:solidFill>
                <a:latin typeface="AcadNusx" pitchFamily="2" charset="0"/>
              </a:rPr>
              <a:t>asli</a:t>
            </a:r>
            <a:r>
              <a:rPr lang="en-US" sz="3800" b="1" dirty="0">
                <a:solidFill>
                  <a:srgbClr val="FF0000"/>
                </a:solidFill>
                <a:latin typeface="AcadNusx" pitchFamily="2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1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337</TotalTime>
  <Words>814</Words>
  <Application>Microsoft Office PowerPoint</Application>
  <PresentationFormat>On-screen Show (4:3)</PresentationFormat>
  <Paragraphs>165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moemzade    berlinis  biznesis,   teqnikisa  da  kulturis universitetebSi – HWTK-Si   Sesasvlelad,  universitetSi garantirebuli Caricxvis pirobiT saucxoo, ekologiurad  sufTa  garemoSi,   germaniaSi erTaderT   akreditirebul   saerTaSoriso sauniversiteto  skolaSi  -  haidelbergSi</vt:lpstr>
      <vt:lpstr>gaiumjobese  inglisuri enis  codna  germanel  TanatolebTan erTad saucxoo,   ekologiurad  sufTa  garemoSi,    germaniaSi xemnitcis  moswavleTa  saerTaSoriso  banakSi </vt:lpstr>
      <vt:lpstr>moemzade germanuli enis sadiplomo gamocdisTvis, gaiumjobese Seni germanuli,  eziare ucxo qveynis kulturas saucxoo,   ekologiurad  sufTa  garemoSi,   germaniaSi  xemnitcis moswavleTa  saerTaSoriso  banakSi</vt:lpstr>
      <vt:lpstr>gaiumjobese  Seni  codna,  eziare ucxo qveynebis kulturas enebis  skolebi  msoflios  yvela  qveyanaSi:   londoni, niu-iorki,    romi,    parizi,     valensia,     moskovi,    sankt-peterburgi...…</vt:lpstr>
      <vt:lpstr>Mmoemzade  germanuli  enis  sadiplomo  gamocdisTvis gaiumjobese  Seni germanuli,  eziare germanul kulturas saucxoo,  ekologiurad  sufTa  garemoSi,   germaniaSi – haidelbergsa   da   berlinSi </vt:lpstr>
      <vt:lpstr>16+ inglisuri ena gaiumjobese Seni codna,  eziare ucxo qveynebis kulturas!  enebis skolebi: londoni,  niu-iorki,  malta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Moemzade berlinis biznesis, teqnikisa da kulturis universitetebSi – HWTK-Si Sesasvlelad, universitetSi garantirebuli Caricxvis pirobiT saucxoo, ekologiurad sufTa garemoSi, germaniaSi erTaderT akreditirebul saeRtaSoriso sauniversiteto skolaSi - haidelbergS</dc:title>
  <dc:creator>Iako</dc:creator>
  <cp:lastModifiedBy>Iako</cp:lastModifiedBy>
  <cp:revision>29</cp:revision>
  <dcterms:created xsi:type="dcterms:W3CDTF">2006-08-16T00:00:00Z</dcterms:created>
  <dcterms:modified xsi:type="dcterms:W3CDTF">2016-02-17T08:04:09Z</dcterms:modified>
</cp:coreProperties>
</file>